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6" r:id="rId3"/>
    <p:sldId id="281" r:id="rId4"/>
    <p:sldId id="262" r:id="rId5"/>
    <p:sldId id="267" r:id="rId6"/>
    <p:sldId id="263" r:id="rId7"/>
    <p:sldId id="270" r:id="rId8"/>
    <p:sldId id="257" r:id="rId9"/>
    <p:sldId id="284" r:id="rId10"/>
    <p:sldId id="269" r:id="rId11"/>
    <p:sldId id="259" r:id="rId12"/>
    <p:sldId id="265" r:id="rId13"/>
    <p:sldId id="260" r:id="rId14"/>
    <p:sldId id="282" r:id="rId15"/>
    <p:sldId id="271" r:id="rId16"/>
    <p:sldId id="279" r:id="rId17"/>
    <p:sldId id="280" r:id="rId18"/>
    <p:sldId id="273" r:id="rId19"/>
    <p:sldId id="274" r:id="rId20"/>
    <p:sldId id="278" r:id="rId21"/>
    <p:sldId id="275" r:id="rId22"/>
  </p:sldIdLst>
  <p:sldSz cx="9144000" cy="6858000" type="screen4x3"/>
  <p:notesSz cx="6992938" cy="92789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3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30538" cy="463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53" tIns="0" rIns="19353" bIns="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000" i="1"/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1588"/>
            <a:ext cx="3030538" cy="463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53" tIns="0" rIns="19353" bIns="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000" i="1"/>
            </a:lvl1pPr>
          </a:lstStyle>
          <a:p>
            <a:fld id="{8A46C3E8-0B17-4A83-BEB9-ED5C7ED1683F}" type="datetime5">
              <a:rPr lang="en-US" altLang="en-US" smtClean="0"/>
              <a:t>17-Jul-1</a:t>
            </a:fld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1212" cy="3465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6900"/>
            <a:ext cx="5126038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39" tIns="46770" rIns="93539" bIns="46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53" tIns="0" rIns="19353" bIns="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000" i="1"/>
            </a:lvl1pPr>
          </a:lstStyle>
          <a:p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53" tIns="0" rIns="19353" bIns="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000" i="1"/>
            </a:lvl1pPr>
          </a:lstStyle>
          <a:p>
            <a:fld id="{F63B85B4-DCF9-4A3C-8B44-25FBF3EFB1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Authored</a:t>
            </a:r>
            <a:r>
              <a:rPr lang="en-US" baseline="0" dirty="0" smtClean="0"/>
              <a:t> by Stan </a:t>
            </a:r>
            <a:r>
              <a:rPr lang="en-US" baseline="0" dirty="0" err="1" smtClean="0"/>
              <a:t>Pozerski</a:t>
            </a:r>
            <a:r>
              <a:rPr lang="en-US" baseline="0" dirty="0" smtClean="0"/>
              <a:t> KD1LE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17FDA1D-CBD1-47C6-BFD9-77082DBE2E0E}" type="datetime5">
              <a:rPr lang="en-US" altLang="en-US" smtClean="0"/>
              <a:t>17-Jul-1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3B85B4-DCF9-4A3C-8B44-25FBF3EFB18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96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AC35706-033D-4D0D-9AF0-340297ED7859}" type="datetime5">
              <a:rPr lang="en-US" altLang="en-US" smtClean="0"/>
              <a:t>17-Jul-1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3B85B4-DCF9-4A3C-8B44-25FBF3EFB18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66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4008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8F7B16-5A56-415E-9F94-F6F4FD150C2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110" name="Picture 38" descr="F:\NVARCLGO gold large.gif"/>
          <p:cNvPicPr>
            <a:picLocks noChangeAspect="1" noChangeArrowheads="1"/>
          </p:cNvPicPr>
          <p:nvPr/>
        </p:nvPicPr>
        <p:blipFill>
          <a:blip r:embed="rId2" cstate="print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22193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6F742-2290-4F1C-8BC7-CEAAE86FD3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97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3E44E-BFE3-4949-9368-E14B5C22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97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5FCEA-6E01-45AB-A10A-106A247A9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91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D3D3C-14F7-4C8D-80E3-BFE444541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68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3D554-E8A0-459F-AB33-101B64B74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97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B7574-90E4-4F54-97A8-5EC2027F1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07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BE69-42E6-4560-BBF3-91DBAA36F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17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CCF3E-95DD-4804-9AC8-69BB3CAC82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19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8FF8C-828F-4EF3-B669-378CC2AD74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51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73E2A-BD32-4AAE-9BDB-CCF633B2DF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90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 smtClean="0"/>
              <a:t>de KD1LE</a:t>
            </a:r>
            <a:endParaRPr lang="en-US" altLang="en-US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F44132-A5CB-415E-8A6D-BFE344CC812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1143000" y="4038600"/>
            <a:ext cx="19431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79" name="Picture 55" descr="F:\NVARCLGO gold small.gif"/>
          <p:cNvPicPr>
            <a:picLocks noChangeAspect="1" noChangeArrowheads="1"/>
          </p:cNvPicPr>
          <p:nvPr/>
        </p:nvPicPr>
        <p:blipFill>
          <a:blip r:embed="rId13" cstate="print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51500"/>
            <a:ext cx="895350" cy="71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A193A29-22F9-4345-94D9-135A983FF2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963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altLang="en-US" sz="4800" b="1" dirty="0" err="1">
                <a:latin typeface="Arial" pitchFamily="34" charset="0"/>
                <a:cs typeface="Arial" pitchFamily="34" charset="0"/>
              </a:rPr>
              <a:t>HamSCI</a:t>
            </a:r>
            <a:r>
              <a:rPr lang="en-US" altLang="en-US" sz="4800" b="1" dirty="0">
                <a:latin typeface="Arial" pitchFamily="34" charset="0"/>
                <a:cs typeface="Arial" pitchFamily="34" charset="0"/>
              </a:rPr>
              <a:t> Experiment</a:t>
            </a:r>
            <a:r>
              <a:rPr lang="en-US" altLang="en-US" b="1" dirty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b="1" dirty="0">
                <a:latin typeface="Arial" pitchFamily="34" charset="0"/>
                <a:cs typeface="Arial" pitchFamily="34" charset="0"/>
              </a:rPr>
            </a:br>
            <a:r>
              <a:rPr lang="en-US" altLang="en-US" sz="3600" b="1" i="1" dirty="0">
                <a:latin typeface="Arial" pitchFamily="34" charset="0"/>
                <a:cs typeface="Arial" pitchFamily="34" charset="0"/>
              </a:rPr>
              <a:t>NVARC and the Eclipse</a:t>
            </a:r>
            <a:endParaRPr lang="en-US" altLang="en-U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i="1" dirty="0"/>
              <a:t>Join us!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Many Ways to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7350"/>
            <a:ext cx="7772400" cy="4114800"/>
          </a:xfrm>
        </p:spPr>
        <p:txBody>
          <a:bodyPr/>
          <a:lstStyle/>
          <a:p>
            <a:pPr marL="457200" indent="-457200">
              <a:buClr>
                <a:srgbClr val="FFC000"/>
              </a:buClr>
              <a:buSzPct val="200000"/>
              <a:buFont typeface="+mj-lt"/>
              <a:buAutoNum type="arabicPeriod" startAt="3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(MORE CHALLENGING)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Activate a WSPR beacon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Any band(s), 160 to 6 meters (but not 60m)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Automatically upload reports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You’ll be both a signal and an information source!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Clr>
                <a:srgbClr val="FFC000"/>
              </a:buClr>
              <a:buSzPct val="200000"/>
              <a:buFont typeface="+mj-lt"/>
              <a:buAutoNum type="arabicPeriod" startAt="3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(WICKED)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An even more complex way is to build and operate a multi-band beacon like the QRP Labs Ultimate3.  And add a monitor station…  And get on the air, too…</a:t>
            </a:r>
          </a:p>
          <a:p>
            <a:pPr marL="514350" indent="-514350">
              <a:buClr>
                <a:srgbClr val="FFC000"/>
              </a:buClr>
              <a:buSzPct val="200000"/>
              <a:buFont typeface="+mj-lt"/>
              <a:buAutoNum type="arabicPeriod" startAt="3"/>
            </a:pP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Clr>
                <a:srgbClr val="FFC000"/>
              </a:buClr>
              <a:buSzPct val="200000"/>
              <a:buFont typeface="+mj-lt"/>
              <a:buAutoNum type="arabicPeriod" startAt="3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(AWESOME)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Help others get set up.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 to Create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Set up as many Internet-connected monitor stations as possible.</a:t>
            </a:r>
          </a:p>
          <a:p>
            <a:pPr>
              <a:buFont typeface="Arial" pitchFamily="34" charset="0"/>
              <a:buChar char="•"/>
            </a:pPr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Put the most stations on the air from 1546Z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1146L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to 2104Z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1704L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on 21 August.</a:t>
            </a:r>
          </a:p>
          <a:p>
            <a:pPr lvl="1"/>
            <a:r>
              <a:rPr lang="en-US" sz="2000" b="1" dirty="0">
                <a:latin typeface="Arial" pitchFamily="34" charset="0"/>
                <a:cs typeface="Arial" pitchFamily="34" charset="0"/>
              </a:rPr>
              <a:t>Better if WSPR beacon stations were on for at least a few hours before and after that time.</a:t>
            </a:r>
          </a:p>
          <a:p>
            <a:pPr lvl="1"/>
            <a:r>
              <a:rPr lang="en-US" sz="2000" b="1" dirty="0">
                <a:latin typeface="Arial" pitchFamily="34" charset="0"/>
                <a:cs typeface="Arial" pitchFamily="34" charset="0"/>
              </a:rPr>
              <a:t>Even better a day either side of that date for reference.</a:t>
            </a:r>
          </a:p>
          <a:p>
            <a:pPr>
              <a:buFont typeface="Arial" pitchFamily="34" charset="0"/>
              <a:buChar char="•"/>
            </a:pPr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Coordinate our activity so we are not all doing the same thing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(band or mode)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 to Best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Run WSPR in a single band mode.  This gives the finest data resolution over time.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(WSPR operates on a 2 minute period which may be transmit or receive starting on the even minutes)</a:t>
            </a:r>
          </a:p>
          <a:p>
            <a:pPr>
              <a:buFont typeface="Arial" pitchFamily="34" charset="0"/>
              <a:buChar char="•"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Set up on a band 160-6 meters.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40, 20, and 10 meters have the most current activity so try activating other bands.</a:t>
            </a:r>
          </a:p>
          <a:p>
            <a:pPr>
              <a:buFont typeface="Arial" pitchFamily="34" charset="0"/>
              <a:buChar char="•"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Use a power setting of five watts or less</a:t>
            </a:r>
          </a:p>
          <a:p>
            <a:pPr>
              <a:buFont typeface="Arial" pitchFamily="34" charset="0"/>
              <a:buChar char="•"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67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Join in!  Identify a local coordinator.  Let Phil or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HamSCI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know you’re participating.</a:t>
            </a:r>
          </a:p>
          <a:p>
            <a:pPr lvl="1"/>
            <a:r>
              <a:rPr lang="en-US" sz="2000" b="1" dirty="0">
                <a:latin typeface="Arial" pitchFamily="34" charset="0"/>
                <a:cs typeface="Arial" pitchFamily="34" charset="0"/>
              </a:rPr>
              <a:t>Participation can be simple by just making contacts and submitting your log.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There should be a level that everyone can participate and contribute.</a:t>
            </a:r>
          </a:p>
          <a:p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marL="0" indent="1588">
              <a:buNone/>
            </a:pPr>
            <a:r>
              <a:rPr lang="en-US" sz="2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My personal goal is for NVARC to run 15 WSPR stations.  </a:t>
            </a:r>
            <a:br>
              <a:rPr lang="en-US" sz="2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We have twelve WSPR and one </a:t>
            </a:r>
            <a:r>
              <a:rPr lang="en-US" sz="2000" b="1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QRPLabs</a:t>
            </a:r>
            <a:r>
              <a:rPr lang="en-US" sz="2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beacon committed.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lumMod val="75000"/>
              </a:schemeClr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1561-A90B-4435-BFD6-776C719D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AC0F6-31EB-492F-8CBF-8D97AFB01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7350"/>
            <a:ext cx="7772400" cy="4114800"/>
          </a:xfrm>
        </p:spPr>
        <p:txBody>
          <a:bodyPr/>
          <a:lstStyle/>
          <a:p>
            <a:r>
              <a:rPr lang="pt-BR" sz="2800" dirty="0"/>
              <a:t>Solar Eclipse Project http://hamsci.org/ecli</a:t>
            </a:r>
            <a:r>
              <a:rPr lang="pt-BR" sz="2800" dirty="0">
                <a:solidFill>
                  <a:schemeClr val="accent4"/>
                </a:solidFill>
              </a:rPr>
              <a:t>pse</a:t>
            </a:r>
            <a:endParaRPr lang="pt-BR" sz="2800" dirty="0"/>
          </a:p>
          <a:p>
            <a:r>
              <a:rPr lang="en-US" sz="2800" dirty="0"/>
              <a:t>Solar Eclipse QSO Party (http://hamsci.org/seqp)</a:t>
            </a:r>
            <a:endParaRPr lang="pt-BR" sz="2800" dirty="0"/>
          </a:p>
          <a:p>
            <a:r>
              <a:rPr lang="en-US" sz="2800" dirty="0" err="1"/>
              <a:t>WSPRnet</a:t>
            </a:r>
            <a:r>
              <a:rPr lang="en-US" sz="2800" dirty="0"/>
              <a:t> homepage http://wsprnet.org/drupal/</a:t>
            </a:r>
          </a:p>
          <a:p>
            <a:r>
              <a:rPr lang="en-US" sz="2800" dirty="0">
                <a:cs typeface="Arial" pitchFamily="34" charset="0"/>
              </a:rPr>
              <a:t>Source for WSPR https://physics.princeton.edu/pulsar/k1jt/wspr.html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CD623-A8F9-40B5-BC16-73190DA3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D9989-497E-4AE0-9E44-3DFD549AE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2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CAFC9-4758-41AF-968C-1179CE33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09C5D1-C4F2-458E-B7DE-02182041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1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WSPR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“Weak Signal Propagation Reporter”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Probes radio frequency propagation conditions by using very low power (QRP/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QRPp</a:t>
            </a:r>
            <a:r>
              <a:rPr lang="en-US" dirty="0">
                <a:latin typeface="Arial" pitchFamily="34" charset="0"/>
                <a:cs typeface="Arial" pitchFamily="34" charset="0"/>
              </a:rPr>
              <a:t>) transmissions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WSPR receivers detect and decode, and can directly report to the Internet.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You can beacon, or receive, or both.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WSPRnet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7350"/>
            <a:ext cx="7772400" cy="606165"/>
          </a:xfrm>
        </p:spPr>
        <p:txBody>
          <a:bodyPr/>
          <a:lstStyle/>
          <a:p>
            <a:pPr>
              <a:buNone/>
            </a:pPr>
            <a:r>
              <a:rPr lang="en-US" dirty="0"/>
              <a:t>http://wsprnet.org/drupal/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8" name="Picture 7" descr="WSPRnet_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764" y="2333801"/>
            <a:ext cx="8409482" cy="994293"/>
          </a:xfrm>
          <a:prstGeom prst="rect">
            <a:avLst/>
          </a:prstGeom>
        </p:spPr>
      </p:pic>
      <p:pic>
        <p:nvPicPr>
          <p:cNvPr id="9" name="Picture 8" descr="WSPRnet_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5890" y="3439724"/>
            <a:ext cx="3566410" cy="2551500"/>
          </a:xfrm>
          <a:prstGeom prst="rect">
            <a:avLst/>
          </a:prstGeom>
        </p:spPr>
      </p:pic>
      <p:pic>
        <p:nvPicPr>
          <p:cNvPr id="10" name="Picture 9" descr="WSWPRnet_Databa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62450" y="3492707"/>
            <a:ext cx="3072671" cy="24728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Setting up WSPR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Very easy to set up on a radio/computer configured for sound card mode operation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Pull down and install WSPR from https://physics.princeton.edu/pulsar/k1jt/wspr.htm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For the basic set-up you only need to enter your call sign, grid square (4 or 6 character), the audio input and output sources and power level in dBm (from a chart in the instructions)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7" name="Content Placeholder 6" descr="A picture containing screenshot&#10;&#10;Description generated with very high confidence">
            <a:extLst>
              <a:ext uri="{FF2B5EF4-FFF2-40B4-BE49-F238E27FC236}">
                <a16:creationId xmlns:a16="http://schemas.microsoft.com/office/drawing/2014/main" id="{54CEE1CF-4B51-458A-B40E-71A1C48B59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040" y="1828536"/>
            <a:ext cx="3010320" cy="3772427"/>
          </a:xfrm>
        </p:spPr>
      </p:pic>
    </p:spTree>
    <p:extLst>
      <p:ext uri="{BB962C8B-B14F-4D97-AF65-F5344CB8AC3E}">
        <p14:creationId xmlns:p14="http://schemas.microsoft.com/office/powerpoint/2010/main" val="18536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Your WSPR 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Connect an appropriate antenna for the band you wish to operate on.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Set your transmitter to an </a:t>
            </a:r>
            <a:r>
              <a:rPr lang="en-US" sz="2800">
                <a:latin typeface="Arial" pitchFamily="34" charset="0"/>
                <a:cs typeface="Arial" pitchFamily="34" charset="0"/>
              </a:rPr>
              <a:t>appropriate </a:t>
            </a:r>
            <a:br>
              <a:rPr lang="en-US" sz="2800">
                <a:latin typeface="Arial" pitchFamily="34" charset="0"/>
                <a:cs typeface="Arial" pitchFamily="34" charset="0"/>
              </a:rPr>
            </a:br>
            <a:r>
              <a:rPr lang="en-US" sz="280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about 5w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power level.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Choose the band/frequency in WSPR 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>and set the radio to the indicated frequency.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Set the “% transmit” slider 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20% default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Uncheck the “idle” box.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3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9831" y="1635180"/>
            <a:ext cx="8216969" cy="3785652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sz="1200" i="1" dirty="0">
              <a:solidFill>
                <a:schemeClr val="bg2"/>
              </a:solidFill>
            </a:endParaRPr>
          </a:p>
          <a:p>
            <a:pPr marL="114300" algn="just"/>
            <a:r>
              <a:rPr lang="en-US" sz="2000" i="1" dirty="0">
                <a:solidFill>
                  <a:schemeClr val="bg2"/>
                </a:solidFill>
              </a:rPr>
              <a:t>Pepperell MA, 20 April 2017.</a:t>
            </a:r>
            <a:r>
              <a:rPr lang="en-US" sz="2000" dirty="0">
                <a:solidFill>
                  <a:schemeClr val="bg2"/>
                </a:solidFill>
              </a:rPr>
              <a:t>  The Nashoba Valley ARC (NVARC) was hosted for its April meeting by member Dr Phil Erickson, W1PJE, at the MIT Haystack Observatory.  Highlights of the meeting included a talk on E‑</a:t>
            </a:r>
            <a:r>
              <a:rPr lang="en-US" sz="2000" dirty="0" err="1">
                <a:solidFill>
                  <a:schemeClr val="bg2"/>
                </a:solidFill>
              </a:rPr>
              <a:t>skip</a:t>
            </a:r>
            <a:r>
              <a:rPr lang="en-US" sz="2000" dirty="0">
                <a:solidFill>
                  <a:schemeClr val="bg2"/>
                </a:solidFill>
              </a:rPr>
              <a:t> by club member Joe </a:t>
            </a:r>
            <a:r>
              <a:rPr lang="en-US" sz="2000" dirty="0" err="1">
                <a:solidFill>
                  <a:schemeClr val="bg2"/>
                </a:solidFill>
              </a:rPr>
              <a:t>Dzekevich</a:t>
            </a:r>
            <a:r>
              <a:rPr lang="en-US" sz="2000" dirty="0">
                <a:solidFill>
                  <a:schemeClr val="bg2"/>
                </a:solidFill>
              </a:rPr>
              <a:t>, K1YOW, discussions with 25 visiting students from the University of Pennsylvania, and a tour of the Haystack </a:t>
            </a:r>
            <a:r>
              <a:rPr lang="en-US" sz="2000" dirty="0" err="1">
                <a:solidFill>
                  <a:schemeClr val="bg2"/>
                </a:solidFill>
              </a:rPr>
              <a:t>radiotelescope</a:t>
            </a:r>
            <a:r>
              <a:rPr lang="en-US" sz="2000" dirty="0">
                <a:solidFill>
                  <a:schemeClr val="bg2"/>
                </a:solidFill>
              </a:rPr>
              <a:t>.</a:t>
            </a:r>
          </a:p>
          <a:p>
            <a:pPr marL="114300" algn="just"/>
            <a:endParaRPr lang="en-US" sz="800" dirty="0">
              <a:solidFill>
                <a:schemeClr val="bg2"/>
              </a:solidFill>
            </a:endParaRPr>
          </a:p>
          <a:p>
            <a:pPr algn="just"/>
            <a:r>
              <a:rPr lang="en-US" sz="2000" dirty="0">
                <a:solidFill>
                  <a:schemeClr val="bg2"/>
                </a:solidFill>
              </a:rPr>
              <a:t>  Also at the meeting Dr Erickson and Stan </a:t>
            </a:r>
            <a:r>
              <a:rPr lang="en-US" sz="2000" dirty="0" err="1">
                <a:solidFill>
                  <a:schemeClr val="bg2"/>
                </a:solidFill>
              </a:rPr>
              <a:t>Pozerski</a:t>
            </a:r>
            <a:r>
              <a:rPr lang="en-US" sz="2000" dirty="0">
                <a:solidFill>
                  <a:schemeClr val="bg2"/>
                </a:solidFill>
              </a:rPr>
              <a:t>, KD1LE, announced </a:t>
            </a:r>
          </a:p>
          <a:p>
            <a:pPr algn="just"/>
            <a:r>
              <a:rPr lang="en-US" sz="2000" dirty="0">
                <a:solidFill>
                  <a:schemeClr val="bg2"/>
                </a:solidFill>
              </a:rPr>
              <a:t>a new cooperative arrangement between NVARC and Haystack which will encompass (among other things yet to be proposed) mutual outreach to youth, the possibility of joint EME activities, </a:t>
            </a:r>
            <a:r>
              <a:rPr lang="en-US" sz="2000" b="1" dirty="0">
                <a:solidFill>
                  <a:schemeClr val="bg2"/>
                </a:solidFill>
              </a:rPr>
              <a:t>and the conduct of “</a:t>
            </a:r>
            <a:r>
              <a:rPr lang="en-US" sz="2000" b="1" dirty="0" err="1">
                <a:solidFill>
                  <a:schemeClr val="bg2"/>
                </a:solidFill>
              </a:rPr>
              <a:t>HamSCI</a:t>
            </a:r>
            <a:r>
              <a:rPr lang="en-US" sz="2000" b="1" dirty="0">
                <a:solidFill>
                  <a:schemeClr val="bg2"/>
                </a:solidFill>
              </a:rPr>
              <a:t>” experiments.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BE69-42E6-4560-BBF3-91DBAA36F06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DBA2-051C-4FD2-A77F-AE5735DF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WSPR Operating Screen</a:t>
            </a:r>
          </a:p>
        </p:txBody>
      </p:sp>
      <p:pic>
        <p:nvPicPr>
          <p:cNvPr id="7" name="Content Placeholder 6" descr="A picture containing screenshot&#10;&#10;Description generated with very high confidence">
            <a:extLst>
              <a:ext uri="{FF2B5EF4-FFF2-40B4-BE49-F238E27FC236}">
                <a16:creationId xmlns:a16="http://schemas.microsoft.com/office/drawing/2014/main" id="{4ADC9F2A-8329-4331-839D-07C8817FC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389" y="1409686"/>
            <a:ext cx="6009841" cy="4809123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A133-6866-4392-AB74-368D85DA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1CD1A-DF94-4972-9D81-7A536426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4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4C895-4C90-436F-8BC6-EAD95885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WSPR – on the 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0F1C7-CC7F-4C6F-989A-4A525973B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Your computer clock needs to be accurate.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By default, Windows syncs to an NTP server once a week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(or 604,800 sec)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Once a day is better.  </a:t>
            </a:r>
            <a:r>
              <a:rPr lang="en-US" sz="1800" i="1" dirty="0" err="1">
                <a:latin typeface="Arial" pitchFamily="34" charset="0"/>
                <a:cs typeface="Arial" pitchFamily="34" charset="0"/>
              </a:rPr>
              <a:t>Reg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err="1">
                <a:latin typeface="Arial" pitchFamily="34" charset="0"/>
                <a:cs typeface="Arial" pitchFamily="34" charset="0"/>
              </a:rPr>
              <a:t>SpecialPollInterval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 86400 sec.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Based on two minute periods WSPR will transmit your information or listen for other WSPR signals. More complicated if you want to know?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Under the “file” pulldown “save user settings”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AE4A4-F298-4EEF-8B5F-8AC812731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F24FDE-C752-4EE4-A5A2-9C2167818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9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amSCI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9239" y="4002373"/>
            <a:ext cx="2218123" cy="1528997"/>
          </a:xfrm>
          <a:prstGeom prst="rect">
            <a:avLst/>
          </a:prstGeom>
        </p:spPr>
      </p:pic>
      <p:pic>
        <p:nvPicPr>
          <p:cNvPr id="9" name="Picture 8" descr="Haystack_Portra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885" y="3087970"/>
            <a:ext cx="4755659" cy="316269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 Exciting Association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BE69-42E6-4560-BBF3-91DBAA36F065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Content Placeholder 6" descr="Joe_Briefs-01.jp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5281534" y="1799976"/>
            <a:ext cx="3048000" cy="2030730"/>
          </a:xfrm>
        </p:spPr>
      </p:pic>
      <p:pic>
        <p:nvPicPr>
          <p:cNvPr id="11" name="Picture 10" descr="21-Stan_and_Gene_Teach_Morse-GOO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7678" y="1409075"/>
            <a:ext cx="3223964" cy="2143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is this </a:t>
            </a:r>
            <a:r>
              <a:rPr lang="en-US" sz="40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HamSCI</a:t>
            </a:r>
            <a:r>
              <a:rPr lang="en-US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all about?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588">
              <a:buNone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1588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HamSCI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(Ham Radio Science Citizen Investigation, www.hamsci.org/)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goal is to advance the field of radio science.</a:t>
            </a:r>
          </a:p>
          <a:p>
            <a:pPr marL="0" indent="1588">
              <a:buNone/>
            </a:pP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marL="0" indent="1588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An upcoming experiment is a collaboration between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HamSCI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ARRL, and the scientific community to collect data to advance the understanding of D- and E-layer propagation.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6" name="Picture 5" descr="HamSCI_Logo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81075" y="1405953"/>
            <a:ext cx="2718451" cy="74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There’s an Eclipse Coming</a:t>
            </a:r>
          </a:p>
        </p:txBody>
      </p:sp>
      <p:pic>
        <p:nvPicPr>
          <p:cNvPr id="8" name="Content Placeholder 7" descr="Eclipse_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5912" y="1552018"/>
            <a:ext cx="5972175" cy="3457575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BE69-42E6-4560-BBF3-91DBAA36F065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71157" y="5076075"/>
            <a:ext cx="846039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On 21 August 2017, a total solar eclipse will cause the shadow of the moon </a:t>
            </a:r>
          </a:p>
          <a:p>
            <a:r>
              <a:rPr lang="en-US" sz="1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to traverse the United States from Oregon to South Carolina </a:t>
            </a:r>
          </a:p>
          <a:p>
            <a:r>
              <a:rPr lang="en-US" sz="2000" b="1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 just over 90 minutes.</a:t>
            </a:r>
            <a:r>
              <a:rPr lang="en-US" sz="1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NEXT CHANCE – SEVEN YEARS AWAY!</a:t>
            </a:r>
            <a:endParaRPr lang="en-US" sz="1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Bent Arrow 8"/>
          <p:cNvSpPr/>
          <p:nvPr/>
        </p:nvSpPr>
        <p:spPr bwMode="auto">
          <a:xfrm rot="9425396">
            <a:off x="6715298" y="3301251"/>
            <a:ext cx="1520461" cy="955769"/>
          </a:xfrm>
          <a:prstGeom prst="bentArrow">
            <a:avLst/>
          </a:prstGeom>
          <a:solidFill>
            <a:srgbClr val="FFC000"/>
          </a:solidFill>
          <a:ln w="25400" cap="flat" cmpd="sng" algn="ctr">
            <a:solidFill>
              <a:srgbClr val="993300"/>
            </a:solidFill>
            <a:prstDash val="solid"/>
            <a:round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Bent Arrow 9"/>
          <p:cNvSpPr/>
          <p:nvPr/>
        </p:nvSpPr>
        <p:spPr bwMode="auto">
          <a:xfrm rot="13870883" flipH="1">
            <a:off x="585018" y="1700095"/>
            <a:ext cx="1497886" cy="948587"/>
          </a:xfrm>
          <a:prstGeom prst="bentArrow">
            <a:avLst/>
          </a:prstGeom>
          <a:solidFill>
            <a:srgbClr val="FFC000"/>
          </a:solidFill>
          <a:ln w="25400" cap="flat" cmpd="sng" algn="ctr">
            <a:solidFill>
              <a:srgbClr val="993300"/>
            </a:solidFill>
            <a:prstDash val="solid"/>
            <a:round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21 August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738" indent="1588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HamSCI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will collect a large data set from the larger “citizen population” that would not otherwise be available for the Ham and Scientific Community.</a:t>
            </a:r>
          </a:p>
          <a:p>
            <a:pPr marL="58738" indent="1588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There is no specific theory or premise supposed here.</a:t>
            </a:r>
          </a:p>
          <a:p>
            <a:pPr marL="58738" indent="1588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This data will be used to advance our understanding of D- and E- layer propagation.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5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8E42-163D-49BB-8304-EB712FD1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5F324-A18C-4C5E-97E0-A7EFA99A5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7350"/>
            <a:ext cx="7933544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Behind the experiment is the challenge to take data from a variety of “semi-scientific” sources and combine it into useful information for analysis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sources here are the Solar Eclipse QSO Party contact logs, the Reverse Beacon Network, and the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WSPRnet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database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09A0F-00E6-494B-8D43-09F9C7DCA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76FAC-F112-4E3A-9F0C-C7DEAE97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7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Many Ways to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FFC000"/>
              </a:buClr>
              <a:buSzPct val="200000"/>
              <a:buFont typeface="+mj-lt"/>
              <a:buAutoNum type="arabicPeriod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(EASIEST)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Get on the air and make contacts on 160 to 6 meters 1400 – 2200z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(but not 60m or the WARC bands)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Modes include CW, Digital and phone. In digital modes send data to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PSKReporter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if it is an option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Transmission format “CQ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CQ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TEST DE callsign” for best automated receiving. The exchange is receiving callsign, signal report, six character grid locator, your callsign.  Actual Signal strength preferred but 59 or 599 OK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Log in software that supports SEQP or ARRL VHF contest exchange. More on SEQP website.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Submit a log of your contacts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Many Ways to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Arial" pitchFamily="34" charset="0"/>
              <a:buChar char="•"/>
            </a:pP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FFC000"/>
              </a:buClr>
              <a:buSzPct val="200000"/>
              <a:buNone/>
            </a:pPr>
            <a:r>
              <a:rPr lang="en-US" sz="3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(EASY)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Set up WSPR on any sound card configured radio and computer.  Monitor (receive only) and report.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No CAT, antenna switching, or tuning issues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An advantage of WSPR is it runs continuously so more data will be collected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With an Internet connection WSPR data can be automatically uploaded to the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WSPRnet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database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But you won’t get any QSL cards.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17-Jul-1 de KD1LE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FCEA-6E01-45AB-A10A-106A247A92D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6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80"/>
      </a:hlink>
      <a:folHlink>
        <a:srgbClr val="9999FF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993300"/>
          </a:solidFill>
          <a:prstDash val="solid"/>
          <a:round/>
          <a:headEnd type="none" w="sm" len="sm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993300"/>
          </a:solidFill>
          <a:prstDash val="solid"/>
          <a:round/>
          <a:headEnd type="none" w="sm" len="sm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nvarc</Template>
  <TotalTime>2033</TotalTime>
  <Words>1155</Words>
  <Application>Microsoft Office PowerPoint</Application>
  <PresentationFormat>On-screen Show (4:3)</PresentationFormat>
  <Paragraphs>144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Monotype Sorts</vt:lpstr>
      <vt:lpstr>Times New Roman</vt:lpstr>
      <vt:lpstr>Office Theme</vt:lpstr>
      <vt:lpstr>A HamSCI Experiment NVARC and the Eclipse</vt:lpstr>
      <vt:lpstr>Background</vt:lpstr>
      <vt:lpstr>An Exciting Association</vt:lpstr>
      <vt:lpstr>What is this HamSCI all about?</vt:lpstr>
      <vt:lpstr>There’s an Eclipse Coming</vt:lpstr>
      <vt:lpstr>The 21 August Experiment</vt:lpstr>
      <vt:lpstr>The Experiment</vt:lpstr>
      <vt:lpstr>Many Ways to Participate</vt:lpstr>
      <vt:lpstr>Many Ways to Participate</vt:lpstr>
      <vt:lpstr>Many Ways to Participate</vt:lpstr>
      <vt:lpstr>How to Create Data</vt:lpstr>
      <vt:lpstr>How to Best Support</vt:lpstr>
      <vt:lpstr>Conclusion</vt:lpstr>
      <vt:lpstr>References and Links</vt:lpstr>
      <vt:lpstr>PowerPoint Presentation</vt:lpstr>
      <vt:lpstr>WSPR</vt:lpstr>
      <vt:lpstr>WSPRnet</vt:lpstr>
      <vt:lpstr>Setting up WSPR</vt:lpstr>
      <vt:lpstr>Your WSPR Station</vt:lpstr>
      <vt:lpstr>WSPR Operating Screen</vt:lpstr>
      <vt:lpstr>WSPR – on the air</vt:lpstr>
    </vt:vector>
  </TitlesOfParts>
  <Company>MERL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 Pozerski</dc:creator>
  <cp:lastModifiedBy>Ralph</cp:lastModifiedBy>
  <cp:revision>95</cp:revision>
  <cp:lastPrinted>2000-08-31T13:52:14Z</cp:lastPrinted>
  <dcterms:created xsi:type="dcterms:W3CDTF">2017-05-12T13:43:50Z</dcterms:created>
  <dcterms:modified xsi:type="dcterms:W3CDTF">2017-07-01T21:54:51Z</dcterms:modified>
</cp:coreProperties>
</file>